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Canva Sans Bold Italics" panose="020B0604020202020204" charset="0"/>
      <p:regular r:id="rId23"/>
    </p:embeddedFont>
    <p:embeddedFont>
      <p:font typeface="DM Sans" pitchFamily="2" charset="0"/>
      <p:regular r:id="rId24"/>
      <p:bold r:id="rId25"/>
      <p:italic r:id="rId26"/>
      <p:boldItalic r:id="rId27"/>
    </p:embeddedFont>
    <p:embeddedFont>
      <p:font typeface="DM Sans Bold" pitchFamily="2" charset="0"/>
      <p:regular r:id="rId28"/>
      <p:bold r:id="rId29"/>
    </p:embeddedFont>
    <p:embeddedFont>
      <p:font typeface="Montserrat Classic Bold" panose="020B0604020202020204" charset="0"/>
      <p:regular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pen Sans Bold" panose="020B0806030504020204" charset="0"/>
      <p:regular r:id="rId35"/>
    </p:embeddedFont>
    <p:embeddedFont>
      <p:font typeface="Open Sauce" panose="020B0604020202020204" charset="0"/>
      <p:regular r:id="rId36"/>
    </p:embeddedFont>
    <p:embeddedFont>
      <p:font typeface="Oswald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78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913183-C23F-4D29-B6DC-1777EF41373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4725B-43FE-49B8-9A5D-B7DF9F42F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11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4725B-43FE-49B8-9A5D-B7DF9F42FB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2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236347" y="1656526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2993562"/>
            <a:ext cx="9815307" cy="250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76"/>
              </a:lnSpc>
            </a:pPr>
            <a:r>
              <a:rPr lang="en-US" sz="14838" spc="1454" dirty="0">
                <a:solidFill>
                  <a:srgbClr val="231F20"/>
                </a:solidFill>
                <a:latin typeface="Oswald Bold"/>
              </a:rPr>
              <a:t>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6347" y="1854284"/>
            <a:ext cx="9815307" cy="1452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17"/>
              </a:lnSpc>
            </a:pPr>
            <a:r>
              <a:rPr lang="en-US" sz="8563" spc="839" dirty="0">
                <a:solidFill>
                  <a:srgbClr val="231F20"/>
                </a:solidFill>
                <a:latin typeface="Oswald Bold"/>
              </a:rPr>
              <a:t>PYTHON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54300" y="419100"/>
            <a:ext cx="2324100" cy="273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94"/>
              </a:lnSpc>
              <a:spcBef>
                <a:spcPct val="0"/>
              </a:spcBef>
            </a:pPr>
            <a:r>
              <a:rPr lang="en-US" sz="1735" spc="170" dirty="0">
                <a:solidFill>
                  <a:srgbClr val="231F20"/>
                </a:solidFill>
                <a:latin typeface="Montserrat Classic Bold"/>
              </a:rPr>
              <a:t>MIS 6382.502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96890" y="6210300"/>
            <a:ext cx="9355156" cy="583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51"/>
              </a:lnSpc>
              <a:spcBef>
                <a:spcPct val="0"/>
              </a:spcBef>
            </a:pPr>
            <a:r>
              <a:rPr lang="en-US" sz="4626" b="1" dirty="0">
                <a:solidFill>
                  <a:srgbClr val="231F20"/>
                </a:solidFill>
                <a:latin typeface="Oswald Bold Italics"/>
              </a:rPr>
              <a:t>TEAM: WORK WIZARD(GROUP 1)</a:t>
            </a:r>
          </a:p>
          <a:p>
            <a:pPr>
              <a:lnSpc>
                <a:spcPts val="1112"/>
              </a:lnSpc>
              <a:spcBef>
                <a:spcPct val="0"/>
              </a:spcBef>
            </a:pPr>
            <a:endParaRPr lang="en-US" sz="4626" dirty="0">
              <a:solidFill>
                <a:srgbClr val="231F20"/>
              </a:solidFill>
              <a:latin typeface="Oswald Bold Italics"/>
            </a:endParaRPr>
          </a:p>
          <a:p>
            <a:pPr>
              <a:lnSpc>
                <a:spcPts val="5551"/>
              </a:lnSpc>
              <a:spcBef>
                <a:spcPct val="0"/>
              </a:spcBef>
            </a:pPr>
            <a:r>
              <a:rPr lang="en-US" sz="4626" dirty="0">
                <a:solidFill>
                  <a:srgbClr val="231F20"/>
                </a:solidFill>
                <a:latin typeface="Oswald Bold Italics"/>
              </a:rPr>
              <a:t>      AKANKSHA KATOCH (AXK230026)</a:t>
            </a:r>
          </a:p>
          <a:p>
            <a:pPr>
              <a:lnSpc>
                <a:spcPts val="5551"/>
              </a:lnSpc>
              <a:spcBef>
                <a:spcPct val="0"/>
              </a:spcBef>
            </a:pPr>
            <a:r>
              <a:rPr lang="en-US" sz="4626" dirty="0">
                <a:solidFill>
                  <a:srgbClr val="231F20"/>
                </a:solidFill>
                <a:latin typeface="Oswald Bold Italics"/>
              </a:rPr>
              <a:t>      DEV JOSHI (DXJ220017)</a:t>
            </a:r>
          </a:p>
          <a:p>
            <a:pPr>
              <a:lnSpc>
                <a:spcPts val="5551"/>
              </a:lnSpc>
              <a:spcBef>
                <a:spcPct val="0"/>
              </a:spcBef>
            </a:pPr>
            <a:r>
              <a:rPr lang="en-US" sz="4626" dirty="0">
                <a:solidFill>
                  <a:srgbClr val="231F20"/>
                </a:solidFill>
                <a:latin typeface="Oswald Bold Italics"/>
              </a:rPr>
              <a:t>      ISMAEL ROMERO (IXR160130)</a:t>
            </a:r>
          </a:p>
          <a:p>
            <a:pPr>
              <a:lnSpc>
                <a:spcPts val="5551"/>
              </a:lnSpc>
              <a:spcBef>
                <a:spcPct val="0"/>
              </a:spcBef>
            </a:pPr>
            <a:r>
              <a:rPr lang="en-US" sz="4626" dirty="0">
                <a:solidFill>
                  <a:srgbClr val="231F20"/>
                </a:solidFill>
                <a:latin typeface="Oswald Bold Italics"/>
              </a:rPr>
              <a:t>      KHOA NGUYEN (KNN170130)</a:t>
            </a:r>
          </a:p>
          <a:p>
            <a:pPr algn="ctr">
              <a:lnSpc>
                <a:spcPts val="5551"/>
              </a:lnSpc>
              <a:spcBef>
                <a:spcPct val="0"/>
              </a:spcBef>
            </a:pPr>
            <a:endParaRPr lang="en-US" sz="4626" dirty="0">
              <a:solidFill>
                <a:srgbClr val="231F20"/>
              </a:solidFill>
              <a:latin typeface="Oswald Bold Italics"/>
            </a:endParaRPr>
          </a:p>
          <a:p>
            <a:pPr algn="ctr">
              <a:lnSpc>
                <a:spcPts val="5551"/>
              </a:lnSpc>
              <a:spcBef>
                <a:spcPct val="0"/>
              </a:spcBef>
            </a:pPr>
            <a:endParaRPr lang="en-US" sz="4626" dirty="0">
              <a:solidFill>
                <a:srgbClr val="231F20"/>
              </a:solidFill>
              <a:latin typeface="Oswald Bold Italics"/>
            </a:endParaRPr>
          </a:p>
          <a:p>
            <a:pPr algn="ctr">
              <a:lnSpc>
                <a:spcPts val="5551"/>
              </a:lnSpc>
              <a:spcBef>
                <a:spcPct val="0"/>
              </a:spcBef>
            </a:pPr>
            <a:endParaRPr lang="en-US" sz="4626" dirty="0">
              <a:solidFill>
                <a:srgbClr val="231F20"/>
              </a:solidFill>
              <a:latin typeface="Oswald Bold Itali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Thin Line Abstract  Shape Illustration"/>
          <p:cNvSpPr/>
          <p:nvPr/>
        </p:nvSpPr>
        <p:spPr>
          <a:xfrm rot="-7649590">
            <a:off x="9715690" y="1116996"/>
            <a:ext cx="12332840" cy="12654966"/>
          </a:xfrm>
          <a:custGeom>
            <a:avLst/>
            <a:gdLst/>
            <a:ahLst/>
            <a:cxnLst/>
            <a:rect l="l" t="t" r="r" b="b"/>
            <a:pathLst>
              <a:path w="12332840" h="12654966">
                <a:moveTo>
                  <a:pt x="0" y="0"/>
                </a:moveTo>
                <a:lnTo>
                  <a:pt x="12332840" y="0"/>
                </a:lnTo>
                <a:lnTo>
                  <a:pt x="12332840" y="12654967"/>
                </a:lnTo>
                <a:lnTo>
                  <a:pt x="0" y="12654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Thin Line Abstract  Shape Illustration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247453" y="2302861"/>
            <a:ext cx="12141743" cy="7078777"/>
          </a:xfrm>
          <a:custGeom>
            <a:avLst/>
            <a:gdLst/>
            <a:ahLst/>
            <a:cxnLst/>
            <a:rect l="l" t="t" r="r" b="b"/>
            <a:pathLst>
              <a:path w="12141743" h="7078777">
                <a:moveTo>
                  <a:pt x="0" y="0"/>
                </a:moveTo>
                <a:lnTo>
                  <a:pt x="12141743" y="0"/>
                </a:lnTo>
                <a:lnTo>
                  <a:pt x="12141743" y="7078777"/>
                </a:lnTo>
                <a:lnTo>
                  <a:pt x="0" y="70787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405012"/>
            <a:ext cx="825157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 Scatter Plot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Thin Line Abstract  Shape Illustration"/>
          <p:cNvSpPr/>
          <p:nvPr/>
        </p:nvSpPr>
        <p:spPr>
          <a:xfrm rot="-7649590">
            <a:off x="9715690" y="1116996"/>
            <a:ext cx="12332840" cy="12654966"/>
          </a:xfrm>
          <a:custGeom>
            <a:avLst/>
            <a:gdLst/>
            <a:ahLst/>
            <a:cxnLst/>
            <a:rect l="l" t="t" r="r" b="b"/>
            <a:pathLst>
              <a:path w="12332840" h="12654966">
                <a:moveTo>
                  <a:pt x="0" y="0"/>
                </a:moveTo>
                <a:lnTo>
                  <a:pt x="12332840" y="0"/>
                </a:lnTo>
                <a:lnTo>
                  <a:pt x="12332840" y="12654967"/>
                </a:lnTo>
                <a:lnTo>
                  <a:pt x="0" y="12654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Thin Line Abstract  Shape Illustration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278919" y="2094894"/>
            <a:ext cx="9926594" cy="7696827"/>
          </a:xfrm>
          <a:custGeom>
            <a:avLst/>
            <a:gdLst/>
            <a:ahLst/>
            <a:cxnLst/>
            <a:rect l="l" t="t" r="r" b="b"/>
            <a:pathLst>
              <a:path w="9926594" h="7696827">
                <a:moveTo>
                  <a:pt x="0" y="0"/>
                </a:moveTo>
                <a:lnTo>
                  <a:pt x="9926594" y="0"/>
                </a:lnTo>
                <a:lnTo>
                  <a:pt x="9926594" y="7696827"/>
                </a:lnTo>
                <a:lnTo>
                  <a:pt x="0" y="76968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405012"/>
            <a:ext cx="825157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 Scatter Plot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Thin Line Abstract  Shape Illustration"/>
          <p:cNvSpPr/>
          <p:nvPr/>
        </p:nvSpPr>
        <p:spPr>
          <a:xfrm rot="-7649590">
            <a:off x="9715690" y="1116996"/>
            <a:ext cx="12332840" cy="12654966"/>
          </a:xfrm>
          <a:custGeom>
            <a:avLst/>
            <a:gdLst/>
            <a:ahLst/>
            <a:cxnLst/>
            <a:rect l="l" t="t" r="r" b="b"/>
            <a:pathLst>
              <a:path w="12332840" h="12654966">
                <a:moveTo>
                  <a:pt x="0" y="0"/>
                </a:moveTo>
                <a:lnTo>
                  <a:pt x="12332840" y="0"/>
                </a:lnTo>
                <a:lnTo>
                  <a:pt x="12332840" y="12654967"/>
                </a:lnTo>
                <a:lnTo>
                  <a:pt x="0" y="12654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Thin Line Abstract  Shape Illustration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2423794"/>
            <a:ext cx="8749908" cy="6834506"/>
          </a:xfrm>
          <a:custGeom>
            <a:avLst/>
            <a:gdLst/>
            <a:ahLst/>
            <a:cxnLst/>
            <a:rect l="l" t="t" r="r" b="b"/>
            <a:pathLst>
              <a:path w="8749908" h="6834506">
                <a:moveTo>
                  <a:pt x="0" y="0"/>
                </a:moveTo>
                <a:lnTo>
                  <a:pt x="8749908" y="0"/>
                </a:lnTo>
                <a:lnTo>
                  <a:pt x="8749908" y="6834506"/>
                </a:lnTo>
                <a:lnTo>
                  <a:pt x="0" y="6834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440042" y="2423794"/>
            <a:ext cx="9251762" cy="6834506"/>
          </a:xfrm>
          <a:custGeom>
            <a:avLst/>
            <a:gdLst/>
            <a:ahLst/>
            <a:cxnLst/>
            <a:rect l="l" t="t" r="r" b="b"/>
            <a:pathLst>
              <a:path w="9251762" h="6834506">
                <a:moveTo>
                  <a:pt x="0" y="0"/>
                </a:moveTo>
                <a:lnTo>
                  <a:pt x="9251762" y="0"/>
                </a:lnTo>
                <a:lnTo>
                  <a:pt x="9251762" y="6834506"/>
                </a:lnTo>
                <a:lnTo>
                  <a:pt x="0" y="68345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0" y="159703"/>
            <a:ext cx="1001886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Histogram Plots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Thin Line Abstract  Shape Illustration"/>
          <p:cNvSpPr/>
          <p:nvPr/>
        </p:nvSpPr>
        <p:spPr>
          <a:xfrm rot="-7649590">
            <a:off x="9715690" y="1116996"/>
            <a:ext cx="12332840" cy="12654966"/>
          </a:xfrm>
          <a:custGeom>
            <a:avLst/>
            <a:gdLst/>
            <a:ahLst/>
            <a:cxnLst/>
            <a:rect l="l" t="t" r="r" b="b"/>
            <a:pathLst>
              <a:path w="12332840" h="12654966">
                <a:moveTo>
                  <a:pt x="0" y="0"/>
                </a:moveTo>
                <a:lnTo>
                  <a:pt x="12332840" y="0"/>
                </a:lnTo>
                <a:lnTo>
                  <a:pt x="12332840" y="12654967"/>
                </a:lnTo>
                <a:lnTo>
                  <a:pt x="0" y="12654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Thin Line Abstract  Shape Illustration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3268433"/>
            <a:ext cx="6911394" cy="5539872"/>
          </a:xfrm>
          <a:custGeom>
            <a:avLst/>
            <a:gdLst/>
            <a:ahLst/>
            <a:cxnLst/>
            <a:rect l="l" t="t" r="r" b="b"/>
            <a:pathLst>
              <a:path w="6911394" h="5539872">
                <a:moveTo>
                  <a:pt x="0" y="0"/>
                </a:moveTo>
                <a:lnTo>
                  <a:pt x="6911394" y="0"/>
                </a:lnTo>
                <a:lnTo>
                  <a:pt x="6911394" y="5539872"/>
                </a:lnTo>
                <a:lnTo>
                  <a:pt x="0" y="55398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95460" y="3209266"/>
            <a:ext cx="7563840" cy="5599039"/>
          </a:xfrm>
          <a:custGeom>
            <a:avLst/>
            <a:gdLst/>
            <a:ahLst/>
            <a:cxnLst/>
            <a:rect l="l" t="t" r="r" b="b"/>
            <a:pathLst>
              <a:path w="7563840" h="5599039">
                <a:moveTo>
                  <a:pt x="0" y="0"/>
                </a:moveTo>
                <a:lnTo>
                  <a:pt x="7563840" y="0"/>
                </a:lnTo>
                <a:lnTo>
                  <a:pt x="7563840" y="5599039"/>
                </a:lnTo>
                <a:lnTo>
                  <a:pt x="0" y="55990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56004" y="305097"/>
            <a:ext cx="584200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Pie Charts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Thin Line Abstract  Shape Illustration"/>
          <p:cNvSpPr/>
          <p:nvPr/>
        </p:nvSpPr>
        <p:spPr>
          <a:xfrm rot="-7649590">
            <a:off x="9715690" y="1116996"/>
            <a:ext cx="12332840" cy="12654966"/>
          </a:xfrm>
          <a:custGeom>
            <a:avLst/>
            <a:gdLst/>
            <a:ahLst/>
            <a:cxnLst/>
            <a:rect l="l" t="t" r="r" b="b"/>
            <a:pathLst>
              <a:path w="12332840" h="12654966">
                <a:moveTo>
                  <a:pt x="0" y="0"/>
                </a:moveTo>
                <a:lnTo>
                  <a:pt x="12332840" y="0"/>
                </a:lnTo>
                <a:lnTo>
                  <a:pt x="12332840" y="12654967"/>
                </a:lnTo>
                <a:lnTo>
                  <a:pt x="0" y="12654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Thin Line Abstract  Shape Illustration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2690351"/>
            <a:ext cx="6973767" cy="5678293"/>
          </a:xfrm>
          <a:custGeom>
            <a:avLst/>
            <a:gdLst/>
            <a:ahLst/>
            <a:cxnLst/>
            <a:rect l="l" t="t" r="r" b="b"/>
            <a:pathLst>
              <a:path w="6973767" h="5678293">
                <a:moveTo>
                  <a:pt x="0" y="0"/>
                </a:moveTo>
                <a:lnTo>
                  <a:pt x="6973767" y="0"/>
                </a:lnTo>
                <a:lnTo>
                  <a:pt x="6973767" y="5678293"/>
                </a:lnTo>
                <a:lnTo>
                  <a:pt x="0" y="5678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721421" y="2690351"/>
            <a:ext cx="7374976" cy="5671186"/>
          </a:xfrm>
          <a:custGeom>
            <a:avLst/>
            <a:gdLst/>
            <a:ahLst/>
            <a:cxnLst/>
            <a:rect l="l" t="t" r="r" b="b"/>
            <a:pathLst>
              <a:path w="7374976" h="5671186">
                <a:moveTo>
                  <a:pt x="0" y="0"/>
                </a:moveTo>
                <a:lnTo>
                  <a:pt x="7374976" y="0"/>
                </a:lnTo>
                <a:lnTo>
                  <a:pt x="7374976" y="5671187"/>
                </a:lnTo>
                <a:lnTo>
                  <a:pt x="0" y="56711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52536" y="159703"/>
            <a:ext cx="7753264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Heat Maps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Thin Line Abstract  Shape Illustration"/>
          <p:cNvSpPr/>
          <p:nvPr/>
        </p:nvSpPr>
        <p:spPr>
          <a:xfrm rot="-7649590">
            <a:off x="9715690" y="1116996"/>
            <a:ext cx="12332840" cy="12654966"/>
          </a:xfrm>
          <a:custGeom>
            <a:avLst/>
            <a:gdLst/>
            <a:ahLst/>
            <a:cxnLst/>
            <a:rect l="l" t="t" r="r" b="b"/>
            <a:pathLst>
              <a:path w="12332840" h="12654966">
                <a:moveTo>
                  <a:pt x="0" y="0"/>
                </a:moveTo>
                <a:lnTo>
                  <a:pt x="12332840" y="0"/>
                </a:lnTo>
                <a:lnTo>
                  <a:pt x="12332840" y="12654967"/>
                </a:lnTo>
                <a:lnTo>
                  <a:pt x="0" y="12654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Thin Line Abstract  Shape Illustration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467" y="495300"/>
            <a:ext cx="6882359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Heat Maps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96B74-20B6-86FE-FB47-D58CEDA60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179" y="2138044"/>
            <a:ext cx="12936794" cy="78154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Thin Line Abstract  Shape Illustration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217270" y="-460619"/>
            <a:ext cx="1127453" cy="5455289"/>
            <a:chOff x="0" y="0"/>
            <a:chExt cx="1503270" cy="7273718"/>
          </a:xfrm>
        </p:grpSpPr>
        <p:sp>
          <p:nvSpPr>
            <p:cNvPr id="5" name="AutoShape 5"/>
            <p:cNvSpPr/>
            <p:nvPr/>
          </p:nvSpPr>
          <p:spPr>
            <a:xfrm rot="-5400000">
              <a:off x="-226004" y="969830"/>
              <a:ext cx="1952155" cy="0"/>
            </a:xfrm>
            <a:prstGeom prst="line">
              <a:avLst/>
            </a:prstGeom>
            <a:ln w="15240" cap="rnd">
              <a:solidFill>
                <a:srgbClr val="04050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AutoShape 6"/>
            <p:cNvSpPr/>
            <p:nvPr/>
          </p:nvSpPr>
          <p:spPr>
            <a:xfrm rot="-5400000">
              <a:off x="-1205265" y="5310760"/>
              <a:ext cx="3910676" cy="0"/>
            </a:xfrm>
            <a:prstGeom prst="line">
              <a:avLst/>
            </a:prstGeom>
            <a:ln w="15240" cap="rnd">
              <a:solidFill>
                <a:srgbClr val="04050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1875389"/>
              <a:ext cx="1503270" cy="1503270"/>
            </a:xfrm>
            <a:custGeom>
              <a:avLst/>
              <a:gdLst/>
              <a:ahLst/>
              <a:cxnLst/>
              <a:rect l="l" t="t" r="r" b="b"/>
              <a:pathLst>
                <a:path w="1503270" h="1503270">
                  <a:moveTo>
                    <a:pt x="0" y="0"/>
                  </a:moveTo>
                  <a:lnTo>
                    <a:pt x="1503270" y="0"/>
                  </a:lnTo>
                  <a:lnTo>
                    <a:pt x="1503270" y="1503271"/>
                  </a:lnTo>
                  <a:lnTo>
                    <a:pt x="0" y="1503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823517"/>
            <a:ext cx="20753847" cy="9783247"/>
            <a:chOff x="0" y="0"/>
            <a:chExt cx="27671795" cy="13044329"/>
          </a:xfrm>
        </p:grpSpPr>
        <p:sp>
          <p:nvSpPr>
            <p:cNvPr id="9" name="TextBox 9"/>
            <p:cNvSpPr txBox="1"/>
            <p:nvPr/>
          </p:nvSpPr>
          <p:spPr>
            <a:xfrm>
              <a:off x="1556538" y="-104775"/>
              <a:ext cx="15306800" cy="1675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0473"/>
                </a:lnSpc>
              </a:pPr>
              <a:r>
                <a:rPr lang="en-US" sz="7757" spc="760">
                  <a:solidFill>
                    <a:srgbClr val="040506"/>
                  </a:solidFill>
                  <a:latin typeface="Oswald Bold"/>
                </a:rPr>
                <a:t>RECOMMENDATION</a:t>
              </a:r>
            </a:p>
          </p:txBody>
        </p:sp>
        <p:sp>
          <p:nvSpPr>
            <p:cNvPr id="10" name="AutoShape 10"/>
            <p:cNvSpPr/>
            <p:nvPr/>
          </p:nvSpPr>
          <p:spPr>
            <a:xfrm flipH="1">
              <a:off x="0" y="2283240"/>
              <a:ext cx="27671795" cy="0"/>
            </a:xfrm>
            <a:prstGeom prst="line">
              <a:avLst/>
            </a:prstGeom>
            <a:ln w="15240" cap="rnd">
              <a:solidFill>
                <a:srgbClr val="04050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556538" y="2954412"/>
              <a:ext cx="11578755" cy="8915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46764" lvl="1" indent="-273382">
                <a:lnSpc>
                  <a:spcPts val="3545"/>
                </a:lnSpc>
                <a:buFont typeface="Arial"/>
                <a:buChar char="•"/>
              </a:pPr>
              <a:r>
                <a:rPr lang="en-US" sz="2532" dirty="0">
                  <a:solidFill>
                    <a:srgbClr val="231F20"/>
                  </a:solidFill>
                  <a:latin typeface="Open Sauce"/>
                </a:rPr>
                <a:t>Expand the pool of distinct book types to enhance diversity.  ​</a:t>
              </a:r>
            </a:p>
            <a:p>
              <a:pPr marL="546764" lvl="1" indent="-273382">
                <a:lnSpc>
                  <a:spcPts val="3545"/>
                </a:lnSpc>
                <a:buFont typeface="Arial"/>
                <a:buChar char="•"/>
              </a:pPr>
              <a:r>
                <a:rPr lang="en-US" sz="2532" dirty="0">
                  <a:solidFill>
                    <a:srgbClr val="231F20"/>
                  </a:solidFill>
                  <a:latin typeface="Open Sauce"/>
                </a:rPr>
                <a:t>Introduce additional genres for Fiction books.​</a:t>
              </a:r>
            </a:p>
            <a:p>
              <a:pPr marL="546764" lvl="1" indent="-273382">
                <a:lnSpc>
                  <a:spcPts val="3545"/>
                </a:lnSpc>
                <a:buFont typeface="Arial"/>
                <a:buChar char="•"/>
              </a:pPr>
              <a:r>
                <a:rPr lang="en-US" sz="2532" dirty="0">
                  <a:solidFill>
                    <a:srgbClr val="231F20"/>
                  </a:solidFill>
                  <a:latin typeface="Open Sauce"/>
                </a:rPr>
                <a:t>Incorporate “Length of Book” as an additional subclass. </a:t>
              </a:r>
            </a:p>
            <a:p>
              <a:pPr marL="546764" lvl="1" indent="-273382">
                <a:lnSpc>
                  <a:spcPts val="3545"/>
                </a:lnSpc>
                <a:buFont typeface="Arial"/>
                <a:buChar char="•"/>
              </a:pPr>
              <a:r>
                <a:rPr lang="en-US" sz="2532" dirty="0">
                  <a:solidFill>
                    <a:srgbClr val="231F20"/>
                  </a:solidFill>
                  <a:latin typeface="Open Sauce"/>
                </a:rPr>
                <a:t>Introducing "Age of Customer" as a metric can yield deeper insights into our customer demographics and preferences. ​</a:t>
              </a:r>
            </a:p>
            <a:p>
              <a:pPr marL="546764" lvl="1" indent="-273382">
                <a:lnSpc>
                  <a:spcPts val="3545"/>
                </a:lnSpc>
                <a:buFont typeface="Arial"/>
                <a:buChar char="•"/>
              </a:pPr>
              <a:r>
                <a:rPr lang="en-US" sz="2532" dirty="0">
                  <a:solidFill>
                    <a:srgbClr val="231F20"/>
                  </a:solidFill>
                  <a:latin typeface="Open Sauce"/>
                </a:rPr>
                <a:t>The library can leverage the provided data to analyze trends aimed at enhancing customer retention and engagement.</a:t>
              </a:r>
            </a:p>
            <a:p>
              <a:pPr>
                <a:lnSpc>
                  <a:spcPts val="3545"/>
                </a:lnSpc>
              </a:pPr>
              <a:endParaRPr lang="en-US" sz="2532" dirty="0">
                <a:solidFill>
                  <a:srgbClr val="231F20"/>
                </a:solidFill>
                <a:latin typeface="Open Sauce"/>
              </a:endParaRPr>
            </a:p>
            <a:p>
              <a:pPr>
                <a:lnSpc>
                  <a:spcPts val="3545"/>
                </a:lnSpc>
              </a:pPr>
              <a:r>
                <a:rPr lang="en-US" sz="2532" dirty="0">
                  <a:solidFill>
                    <a:srgbClr val="231F20"/>
                  </a:solidFill>
                  <a:latin typeface="Open Sauce"/>
                </a:rPr>
                <a:t>​</a:t>
              </a:r>
            </a:p>
            <a:p>
              <a:pPr>
                <a:lnSpc>
                  <a:spcPts val="3545"/>
                </a:lnSpc>
              </a:pPr>
              <a:endParaRPr lang="en-US" sz="2532" dirty="0">
                <a:solidFill>
                  <a:srgbClr val="231F20"/>
                </a:solidFill>
                <a:latin typeface="Open Sauce"/>
              </a:endParaRPr>
            </a:p>
            <a:p>
              <a:pPr marL="0" lvl="0" indent="0">
                <a:lnSpc>
                  <a:spcPts val="3545"/>
                </a:lnSpc>
              </a:pPr>
              <a:endParaRPr lang="en-US" sz="2532" dirty="0">
                <a:solidFill>
                  <a:srgbClr val="231F20"/>
                </a:solidFill>
                <a:latin typeface="Open Sauce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 flipH="1">
              <a:off x="0" y="13036709"/>
              <a:ext cx="24112070" cy="0"/>
            </a:xfrm>
            <a:prstGeom prst="line">
              <a:avLst/>
            </a:prstGeom>
            <a:ln w="15240" cap="rnd">
              <a:solidFill>
                <a:srgbClr val="04050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589779" y="2926318"/>
            <a:ext cx="6698221" cy="7360682"/>
            <a:chOff x="0" y="0"/>
            <a:chExt cx="57785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778500" cy="6350000"/>
            </a:xfrm>
            <a:custGeom>
              <a:avLst/>
              <a:gdLst/>
              <a:ahLst/>
              <a:cxnLst/>
              <a:rect l="l" t="t" r="r" b="b"/>
              <a:pathLst>
                <a:path w="5778500" h="6350000">
                  <a:moveTo>
                    <a:pt x="2889250" y="0"/>
                  </a:moveTo>
                  <a:cubicBezTo>
                    <a:pt x="1258570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9250" y="6350000"/>
                  </a:lnTo>
                  <a:lnTo>
                    <a:pt x="5778500" y="6350000"/>
                  </a:lnTo>
                  <a:cubicBezTo>
                    <a:pt x="5778500" y="6350000"/>
                    <a:pt x="5778500" y="4175760"/>
                    <a:pt x="5778500" y="2917190"/>
                  </a:cubicBezTo>
                  <a:cubicBezTo>
                    <a:pt x="5778500" y="1144270"/>
                    <a:pt x="4519930" y="0"/>
                    <a:pt x="2889250" y="0"/>
                  </a:cubicBezTo>
                  <a:close/>
                </a:path>
              </a:pathLst>
            </a:custGeom>
            <a:blipFill>
              <a:blip r:embed="rId7"/>
              <a:stretch>
                <a:fillRect l="-48403" r="-478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92259" y="695490"/>
            <a:ext cx="12303482" cy="150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</a:pPr>
            <a:r>
              <a:rPr lang="en-US" sz="11200">
                <a:solidFill>
                  <a:srgbClr val="000000"/>
                </a:solidFill>
                <a:latin typeface="Open Sans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81000" y="2639545"/>
            <a:ext cx="17297400" cy="8010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37"/>
              </a:lnSpc>
            </a:pPr>
            <a:r>
              <a:rPr lang="en-US" sz="2955" u="sng" dirty="0">
                <a:solidFill>
                  <a:srgbClr val="000000"/>
                </a:solidFill>
                <a:latin typeface="Canva Sans Bold Italics"/>
              </a:rPr>
              <a:t>Broad Range of Genres:</a:t>
            </a:r>
            <a:r>
              <a:rPr lang="en-US" sz="2955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955" dirty="0">
                <a:solidFill>
                  <a:srgbClr val="000000"/>
                </a:solidFill>
                <a:latin typeface="Canva Sans"/>
              </a:rPr>
              <a:t>The dataset is primarily composed of non-fiction, with biographies and science books being the most prominent, indicating a strong preference for informative content.</a:t>
            </a:r>
          </a:p>
          <a:p>
            <a:pPr>
              <a:lnSpc>
                <a:spcPts val="4137"/>
              </a:lnSpc>
            </a:pPr>
            <a:r>
              <a:rPr lang="en-US" sz="2955" u="sng" dirty="0">
                <a:solidFill>
                  <a:srgbClr val="000000"/>
                </a:solidFill>
                <a:latin typeface="Canva Sans Bold Italics"/>
              </a:rPr>
              <a:t>Pricing and Reading Time: </a:t>
            </a:r>
            <a:r>
              <a:rPr lang="en-US" sz="2955" dirty="0">
                <a:solidFill>
                  <a:srgbClr val="000000"/>
                </a:solidFill>
                <a:latin typeface="Canva Sans"/>
              </a:rPr>
              <a:t>The price and reading times of various book types vary significantly due to the diverse content available.</a:t>
            </a:r>
          </a:p>
          <a:p>
            <a:pPr>
              <a:lnSpc>
                <a:spcPts val="4137"/>
              </a:lnSpc>
            </a:pPr>
            <a:r>
              <a:rPr lang="en-US" sz="2955" u="sng" dirty="0">
                <a:solidFill>
                  <a:srgbClr val="000000"/>
                </a:solidFill>
                <a:latin typeface="Canva Sans Bold Italics"/>
              </a:rPr>
              <a:t>Price-Content Correlation:</a:t>
            </a:r>
            <a:r>
              <a:rPr lang="en-US" sz="2955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955" dirty="0">
                <a:solidFill>
                  <a:srgbClr val="000000"/>
                </a:solidFill>
                <a:latin typeface="Canva Sans"/>
              </a:rPr>
              <a:t>Non-fiction, especially biographies and scientific books, are typically priced higher and have longer reading times, indicating that readers value and are willing to pay for quality information.</a:t>
            </a:r>
          </a:p>
          <a:p>
            <a:pPr>
              <a:lnSpc>
                <a:spcPts val="4137"/>
              </a:lnSpc>
            </a:pPr>
            <a:r>
              <a:rPr lang="en-US" sz="2955" u="sng" dirty="0">
                <a:solidFill>
                  <a:srgbClr val="000000"/>
                </a:solidFill>
                <a:latin typeface="Canva Sans Bold Italics"/>
              </a:rPr>
              <a:t>Consumer Trends:</a:t>
            </a:r>
            <a:r>
              <a:rPr lang="en-US" sz="2955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955" dirty="0">
                <a:solidFill>
                  <a:srgbClr val="000000"/>
                </a:solidFill>
                <a:latin typeface="Canva Sans"/>
              </a:rPr>
              <a:t>Consumers are increasingly favoring detailed, substantial books, with a preference for higher-priced and longer-to-read options.</a:t>
            </a:r>
          </a:p>
          <a:p>
            <a:pPr>
              <a:lnSpc>
                <a:spcPts val="4137"/>
              </a:lnSpc>
            </a:pPr>
            <a:r>
              <a:rPr lang="en-US" sz="2955" u="sng" dirty="0">
                <a:solidFill>
                  <a:srgbClr val="000000"/>
                </a:solidFill>
                <a:latin typeface="Canva Sans Bold Italics"/>
              </a:rPr>
              <a:t>Market Implications: </a:t>
            </a:r>
            <a:r>
              <a:rPr lang="en-US" sz="2955" dirty="0">
                <a:solidFill>
                  <a:srgbClr val="000000"/>
                </a:solidFill>
                <a:latin typeface="Canva Sans"/>
              </a:rPr>
              <a:t>Publishers and booksellers can utilize these insights to effectively target their audience by focusing on popular genres and types that align with current reader preferences.</a:t>
            </a:r>
          </a:p>
          <a:p>
            <a:pPr>
              <a:lnSpc>
                <a:spcPts val="4837"/>
              </a:lnSpc>
            </a:pPr>
            <a:endParaRPr lang="en-US" sz="2955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837"/>
              </a:lnSpc>
              <a:spcBef>
                <a:spcPct val="0"/>
              </a:spcBef>
            </a:pPr>
            <a:endParaRPr lang="en-US" sz="2955" dirty="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1525" y="2983865"/>
            <a:ext cx="16744950" cy="375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9"/>
              </a:lnSpc>
              <a:spcBef>
                <a:spcPct val="0"/>
              </a:spcBef>
            </a:pPr>
            <a:r>
              <a:rPr lang="en-US" sz="21999" u="none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356636" y="-724970"/>
            <a:ext cx="4108992" cy="949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5"/>
              </a:lnSpc>
              <a:spcBef>
                <a:spcPct val="0"/>
              </a:spcBef>
            </a:pPr>
            <a:r>
              <a:rPr lang="en-US" sz="2746">
                <a:solidFill>
                  <a:srgbClr val="000000"/>
                </a:solidFill>
                <a:latin typeface="Open Sans Semi-Bold"/>
              </a:rPr>
              <a:t>Price-Content Correlation</a:t>
            </a:r>
            <a:r>
              <a:rPr lang="en-US" sz="2746">
                <a:solidFill>
                  <a:srgbClr val="000000"/>
                </a:solidFill>
                <a:latin typeface="Open Sans"/>
              </a:rPr>
              <a:t>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67599" y="-857549"/>
            <a:ext cx="4249337" cy="2406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5"/>
              </a:lnSpc>
              <a:spcBef>
                <a:spcPct val="0"/>
              </a:spcBef>
            </a:pPr>
            <a:r>
              <a:rPr lang="en-US" sz="2746">
                <a:solidFill>
                  <a:srgbClr val="000000"/>
                </a:solidFill>
                <a:latin typeface="Open Sans"/>
              </a:rPr>
              <a:t>The price and reading times of various book types vary significantly due to the diverse content available.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60508" y="-1153595"/>
            <a:ext cx="4051842" cy="4349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5"/>
              </a:lnSpc>
              <a:spcBef>
                <a:spcPct val="0"/>
              </a:spcBef>
            </a:pPr>
            <a:r>
              <a:rPr lang="en-US" sz="2746">
                <a:solidFill>
                  <a:srgbClr val="000000"/>
                </a:solidFill>
                <a:latin typeface="Open Sans"/>
              </a:rPr>
              <a:t>Non-fiction, especially biographies and scientific books, are typically priced higher and have longer reading times, indicating that readers value and are willing to pay for quality information.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5506478"/>
            <a:chOff x="0" y="0"/>
            <a:chExt cx="368852" cy="14502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450266"/>
            </a:xfrm>
            <a:custGeom>
              <a:avLst/>
              <a:gdLst/>
              <a:ahLst/>
              <a:cxnLst/>
              <a:rect l="l" t="t" r="r" b="b"/>
              <a:pathLst>
                <a:path w="368852" h="1450266">
                  <a:moveTo>
                    <a:pt x="0" y="0"/>
                  </a:moveTo>
                  <a:lnTo>
                    <a:pt x="368852" y="0"/>
                  </a:lnTo>
                  <a:lnTo>
                    <a:pt x="368852" y="1450266"/>
                  </a:lnTo>
                  <a:lnTo>
                    <a:pt x="0" y="145026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469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7430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DATA INFORMATION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DATA SET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DATA CLEANING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VISUALISATIONS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RECOMMENDATION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7489681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Thin Line Abstract  Shape Illustration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83007" y="370193"/>
            <a:ext cx="10892595" cy="7143060"/>
            <a:chOff x="0" y="0"/>
            <a:chExt cx="14523460" cy="9524080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4523460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 spc="784">
                  <a:solidFill>
                    <a:srgbClr val="231F20"/>
                  </a:solidFill>
                  <a:latin typeface="Oswald Bold"/>
                </a:rPr>
                <a:t>DATA INFORMATION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39991"/>
              <a:ext cx="14523460" cy="4134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799">
                  <a:solidFill>
                    <a:srgbClr val="231F20"/>
                  </a:solidFill>
                  <a:latin typeface="Open Sauce"/>
                </a:rPr>
                <a:t>The provided data depicts the borrowing patterns of nine unique books over the span of a year-long analysis. Using data provided by the library we analyze different parameters of customer habits based on the sub-classes provided. Null values were present in each category of our dataset.</a:t>
              </a:r>
            </a:p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endParaRPr lang="en-US" sz="2799">
                <a:solidFill>
                  <a:srgbClr val="231F20"/>
                </a:solidFill>
                <a:latin typeface="Open Sauce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911686"/>
              <a:ext cx="14523460" cy="612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4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251884" y="0"/>
            <a:ext cx="6036116" cy="10287000"/>
          </a:xfrm>
          <a:custGeom>
            <a:avLst/>
            <a:gdLst/>
            <a:ahLst/>
            <a:cxnLst/>
            <a:rect l="l" t="t" r="r" b="b"/>
            <a:pathLst>
              <a:path w="6036116" h="10287000">
                <a:moveTo>
                  <a:pt x="0" y="0"/>
                </a:moveTo>
                <a:lnTo>
                  <a:pt x="6036116" y="0"/>
                </a:lnTo>
                <a:lnTo>
                  <a:pt x="60361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4774" r="-7955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649" y="285959"/>
            <a:ext cx="657818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  <a:spcBef>
                <a:spcPct val="0"/>
              </a:spcBef>
            </a:pPr>
            <a:r>
              <a:rPr lang="en-US" sz="6399" spc="627">
                <a:solidFill>
                  <a:srgbClr val="FFFFFF"/>
                </a:solidFill>
                <a:latin typeface="Oswald Bold"/>
              </a:rPr>
              <a:t>DATA SET</a:t>
            </a:r>
          </a:p>
        </p:txBody>
      </p:sp>
      <p:sp>
        <p:nvSpPr>
          <p:cNvPr id="3" name="Freeform 3"/>
          <p:cNvSpPr/>
          <p:nvPr/>
        </p:nvSpPr>
        <p:spPr>
          <a:xfrm>
            <a:off x="9379320" y="1257509"/>
            <a:ext cx="9546934" cy="6858589"/>
          </a:xfrm>
          <a:custGeom>
            <a:avLst/>
            <a:gdLst/>
            <a:ahLst/>
            <a:cxnLst/>
            <a:rect l="l" t="t" r="r" b="b"/>
            <a:pathLst>
              <a:path w="9546934" h="6858589">
                <a:moveTo>
                  <a:pt x="0" y="0"/>
                </a:moveTo>
                <a:lnTo>
                  <a:pt x="9546934" y="0"/>
                </a:lnTo>
                <a:lnTo>
                  <a:pt x="9546934" y="6858589"/>
                </a:lnTo>
                <a:lnTo>
                  <a:pt x="0" y="6858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96" r="-6596" b="-123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1542881"/>
            <a:ext cx="8276321" cy="7608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just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</a:rPr>
              <a:t>Unique ID: Each book has a unique identifier, useful for tracking individual entries.​</a:t>
            </a:r>
          </a:p>
          <a:p>
            <a:pPr marL="582933" lvl="1" indent="-291467" algn="just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</a:rPr>
              <a:t>Date: The date on which each book was added to the catalog. This can be used to analyze trends over time. ​</a:t>
            </a:r>
          </a:p>
          <a:p>
            <a:pPr marL="582933" lvl="1" indent="-291467" algn="just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</a:rPr>
              <a:t>Title: The title of the book.​</a:t>
            </a:r>
          </a:p>
          <a:p>
            <a:pPr marL="582933" lvl="1" indent="-291467" algn="just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</a:rPr>
              <a:t>Genre: The genre of the book, such as Biography, Science, Mystery, etc.​</a:t>
            </a:r>
          </a:p>
          <a:p>
            <a:pPr marL="582933" lvl="1" indent="-291467" algn="just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</a:rPr>
              <a:t>Type: The type of the book, categorizing it into broader sections like Fiction and Non-Fiction.​</a:t>
            </a:r>
          </a:p>
          <a:p>
            <a:pPr marL="582933" lvl="1" indent="-291467" algn="just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</a:rPr>
              <a:t>Rating: The customer rating for each book, on a scale from 1 to 5.​</a:t>
            </a:r>
          </a:p>
          <a:p>
            <a:pPr marL="582933" lvl="1" indent="-291467" algn="just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</a:rPr>
              <a:t>Price: The price of each book in USD.​</a:t>
            </a:r>
          </a:p>
          <a:p>
            <a:pPr marL="582933" lvl="1" indent="-291467" algn="just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</a:rPr>
              <a:t>Average Reading Time: The average time, in hours, required to read the book, as estimated by surveys or historical data.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6545" y="1992243"/>
            <a:ext cx="9145002" cy="4999119"/>
          </a:xfrm>
          <a:custGeom>
            <a:avLst/>
            <a:gdLst/>
            <a:ahLst/>
            <a:cxnLst/>
            <a:rect l="l" t="t" r="r" b="b"/>
            <a:pathLst>
              <a:path w="9145002" h="4999119">
                <a:moveTo>
                  <a:pt x="0" y="0"/>
                </a:moveTo>
                <a:lnTo>
                  <a:pt x="9145001" y="0"/>
                </a:lnTo>
                <a:lnTo>
                  <a:pt x="9145001" y="4999119"/>
                </a:lnTo>
                <a:lnTo>
                  <a:pt x="0" y="4999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010" b="-4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493777" y="1992243"/>
            <a:ext cx="9330672" cy="4999119"/>
          </a:xfrm>
          <a:custGeom>
            <a:avLst/>
            <a:gdLst/>
            <a:ahLst/>
            <a:cxnLst/>
            <a:rect l="l" t="t" r="r" b="b"/>
            <a:pathLst>
              <a:path w="9330672" h="4999119">
                <a:moveTo>
                  <a:pt x="0" y="0"/>
                </a:moveTo>
                <a:lnTo>
                  <a:pt x="9330673" y="0"/>
                </a:lnTo>
                <a:lnTo>
                  <a:pt x="9330673" y="4999119"/>
                </a:lnTo>
                <a:lnTo>
                  <a:pt x="0" y="4999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6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6545" y="-171450"/>
            <a:ext cx="13972677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</a:rPr>
              <a:t>DATA CLEANING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456179" cy="10287000"/>
            <a:chOff x="0" y="0"/>
            <a:chExt cx="7274906" cy="13716000"/>
          </a:xfrm>
        </p:grpSpPr>
        <p:pic>
          <p:nvPicPr>
            <p:cNvPr id="3" name="Picture 3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rcRect l="30110" r="30110"/>
            <a:stretch>
              <a:fillRect/>
            </a:stretch>
          </p:blipFill>
          <p:spPr>
            <a:xfrm>
              <a:off x="0" y="0"/>
              <a:ext cx="7274906" cy="137160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6518785" y="2620988"/>
            <a:ext cx="6988519" cy="0"/>
          </a:xfrm>
          <a:prstGeom prst="line">
            <a:avLst/>
          </a:prstGeom>
          <a:ln w="38100" cap="flat">
            <a:solidFill>
              <a:srgbClr val="FFFA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423535" y="1333500"/>
            <a:ext cx="7989819" cy="740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24"/>
              </a:lnSpc>
            </a:pPr>
            <a:r>
              <a:rPr lang="en-US" sz="5356" spc="524">
                <a:solidFill>
                  <a:srgbClr val="FFFFFF"/>
                </a:solidFill>
                <a:latin typeface="Oswald Bold"/>
              </a:rPr>
              <a:t>DATA VISUALISATION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42560" y="3097238"/>
            <a:ext cx="6461944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spc="294">
                <a:solidFill>
                  <a:srgbClr val="FFFFFF"/>
                </a:solidFill>
                <a:latin typeface="DM Sans Bold"/>
              </a:rPr>
              <a:t>Bar Charts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spc="294">
                <a:solidFill>
                  <a:srgbClr val="FFFFFF"/>
                </a:solidFill>
                <a:latin typeface="DM Sans Bold"/>
              </a:rPr>
              <a:t>Boxplots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spc="294">
                <a:solidFill>
                  <a:srgbClr val="FFFFFF"/>
                </a:solidFill>
                <a:latin typeface="DM Sans Bold"/>
              </a:rPr>
              <a:t>Line Plots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spc="294">
                <a:solidFill>
                  <a:srgbClr val="FFFFFF"/>
                </a:solidFill>
                <a:latin typeface="DM Sans Bold"/>
              </a:rPr>
              <a:t>Scatter Plots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spc="294">
                <a:solidFill>
                  <a:srgbClr val="FFFFFF"/>
                </a:solidFill>
                <a:latin typeface="DM Sans Bold"/>
              </a:rPr>
              <a:t>Histograms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spc="294">
                <a:solidFill>
                  <a:srgbClr val="FFFFFF"/>
                </a:solidFill>
                <a:latin typeface="DM Sans Bold"/>
              </a:rPr>
              <a:t>Pie Charts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spc="294">
                <a:solidFill>
                  <a:srgbClr val="FFFFFF"/>
                </a:solidFill>
                <a:latin typeface="DM Sans Bold"/>
              </a:rPr>
              <a:t>Heat Maps</a:t>
            </a:r>
          </a:p>
        </p:txBody>
      </p:sp>
      <p:sp>
        <p:nvSpPr>
          <p:cNvPr id="7" name="Freeform 7" descr="Thin Line Abstract  Shape Illustration"/>
          <p:cNvSpPr/>
          <p:nvPr/>
        </p:nvSpPr>
        <p:spPr>
          <a:xfrm rot="1955984">
            <a:off x="13743267" y="3656382"/>
            <a:ext cx="10533411" cy="10808538"/>
          </a:xfrm>
          <a:custGeom>
            <a:avLst/>
            <a:gdLst/>
            <a:ahLst/>
            <a:cxnLst/>
            <a:rect l="l" t="t" r="r" b="b"/>
            <a:pathLst>
              <a:path w="10533411" h="10808538">
                <a:moveTo>
                  <a:pt x="0" y="0"/>
                </a:moveTo>
                <a:lnTo>
                  <a:pt x="10533412" y="0"/>
                </a:lnTo>
                <a:lnTo>
                  <a:pt x="10533412" y="10808537"/>
                </a:lnTo>
                <a:lnTo>
                  <a:pt x="0" y="108085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Thin Line Abstract  Shape Illustration"/>
          <p:cNvSpPr/>
          <p:nvPr/>
        </p:nvSpPr>
        <p:spPr>
          <a:xfrm rot="-7649590">
            <a:off x="9715690" y="1116996"/>
            <a:ext cx="12332840" cy="12654966"/>
          </a:xfrm>
          <a:custGeom>
            <a:avLst/>
            <a:gdLst/>
            <a:ahLst/>
            <a:cxnLst/>
            <a:rect l="l" t="t" r="r" b="b"/>
            <a:pathLst>
              <a:path w="12332840" h="12654966">
                <a:moveTo>
                  <a:pt x="0" y="0"/>
                </a:moveTo>
                <a:lnTo>
                  <a:pt x="12332840" y="0"/>
                </a:lnTo>
                <a:lnTo>
                  <a:pt x="12332840" y="12654967"/>
                </a:lnTo>
                <a:lnTo>
                  <a:pt x="0" y="12654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22630" y="2423794"/>
            <a:ext cx="8436670" cy="7070733"/>
          </a:xfrm>
          <a:custGeom>
            <a:avLst/>
            <a:gdLst/>
            <a:ahLst/>
            <a:cxnLst/>
            <a:rect l="l" t="t" r="r" b="b"/>
            <a:pathLst>
              <a:path w="8436670" h="7070733">
                <a:moveTo>
                  <a:pt x="0" y="0"/>
                </a:moveTo>
                <a:lnTo>
                  <a:pt x="8436670" y="0"/>
                </a:lnTo>
                <a:lnTo>
                  <a:pt x="8436670" y="7070733"/>
                </a:lnTo>
                <a:lnTo>
                  <a:pt x="0" y="7070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 descr="Thin Line Abstract  Shape Illustration"/>
          <p:cNvSpPr/>
          <p:nvPr/>
        </p:nvSpPr>
        <p:spPr>
          <a:xfrm>
            <a:off x="-3163359" y="744448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45036" y="2423794"/>
            <a:ext cx="7918067" cy="7070733"/>
          </a:xfrm>
          <a:custGeom>
            <a:avLst/>
            <a:gdLst/>
            <a:ahLst/>
            <a:cxnLst/>
            <a:rect l="l" t="t" r="r" b="b"/>
            <a:pathLst>
              <a:path w="7918067" h="7070733">
                <a:moveTo>
                  <a:pt x="0" y="0"/>
                </a:moveTo>
                <a:lnTo>
                  <a:pt x="7918067" y="0"/>
                </a:lnTo>
                <a:lnTo>
                  <a:pt x="7918067" y="7070733"/>
                </a:lnTo>
                <a:lnTo>
                  <a:pt x="0" y="7070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1" r="-105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90116" y="159703"/>
            <a:ext cx="6853684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Bar Chart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Thin Line Abstract  Shape Illustration"/>
          <p:cNvSpPr/>
          <p:nvPr/>
        </p:nvSpPr>
        <p:spPr>
          <a:xfrm rot="-7649590">
            <a:off x="11092880" y="2416443"/>
            <a:ext cx="12332840" cy="12654966"/>
          </a:xfrm>
          <a:custGeom>
            <a:avLst/>
            <a:gdLst/>
            <a:ahLst/>
            <a:cxnLst/>
            <a:rect l="l" t="t" r="r" b="b"/>
            <a:pathLst>
              <a:path w="12332840" h="12654966">
                <a:moveTo>
                  <a:pt x="0" y="0"/>
                </a:moveTo>
                <a:lnTo>
                  <a:pt x="12332840" y="0"/>
                </a:lnTo>
                <a:lnTo>
                  <a:pt x="12332840" y="12654967"/>
                </a:lnTo>
                <a:lnTo>
                  <a:pt x="0" y="12654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Thin Line Abstract  Shape Illustration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26054" y="2478314"/>
            <a:ext cx="8317833" cy="6527277"/>
          </a:xfrm>
          <a:custGeom>
            <a:avLst/>
            <a:gdLst/>
            <a:ahLst/>
            <a:cxnLst/>
            <a:rect l="l" t="t" r="r" b="b"/>
            <a:pathLst>
              <a:path w="8317833" h="6527277">
                <a:moveTo>
                  <a:pt x="0" y="0"/>
                </a:moveTo>
                <a:lnTo>
                  <a:pt x="8317833" y="0"/>
                </a:lnTo>
                <a:lnTo>
                  <a:pt x="8317833" y="6527277"/>
                </a:lnTo>
                <a:lnTo>
                  <a:pt x="0" y="65272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939583" y="2453110"/>
            <a:ext cx="7751398" cy="6577685"/>
          </a:xfrm>
          <a:custGeom>
            <a:avLst/>
            <a:gdLst/>
            <a:ahLst/>
            <a:cxnLst/>
            <a:rect l="l" t="t" r="r" b="b"/>
            <a:pathLst>
              <a:path w="7751398" h="6577685">
                <a:moveTo>
                  <a:pt x="0" y="0"/>
                </a:moveTo>
                <a:lnTo>
                  <a:pt x="7751398" y="0"/>
                </a:lnTo>
                <a:lnTo>
                  <a:pt x="7751398" y="6577685"/>
                </a:lnTo>
                <a:lnTo>
                  <a:pt x="0" y="65776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481807"/>
            <a:ext cx="582930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Box Plot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Thin Line Abstract  Shape Illustration"/>
          <p:cNvSpPr/>
          <p:nvPr/>
        </p:nvSpPr>
        <p:spPr>
          <a:xfrm rot="-7649590">
            <a:off x="10275161" y="1746210"/>
            <a:ext cx="16884678" cy="17325696"/>
          </a:xfrm>
          <a:custGeom>
            <a:avLst/>
            <a:gdLst/>
            <a:ahLst/>
            <a:cxnLst/>
            <a:rect l="l" t="t" r="r" b="b"/>
            <a:pathLst>
              <a:path w="16884678" h="17325696">
                <a:moveTo>
                  <a:pt x="0" y="0"/>
                </a:moveTo>
                <a:lnTo>
                  <a:pt x="16884678" y="0"/>
                </a:lnTo>
                <a:lnTo>
                  <a:pt x="16884678" y="17325696"/>
                </a:lnTo>
                <a:lnTo>
                  <a:pt x="0" y="17325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Thin Line Abstract  Shape Illustration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31995" y="2048312"/>
            <a:ext cx="8105268" cy="7209988"/>
          </a:xfrm>
          <a:custGeom>
            <a:avLst/>
            <a:gdLst/>
            <a:ahLst/>
            <a:cxnLst/>
            <a:rect l="l" t="t" r="r" b="b"/>
            <a:pathLst>
              <a:path w="8105268" h="7209988">
                <a:moveTo>
                  <a:pt x="0" y="0"/>
                </a:moveTo>
                <a:lnTo>
                  <a:pt x="8105267" y="0"/>
                </a:lnTo>
                <a:lnTo>
                  <a:pt x="8105267" y="7209988"/>
                </a:lnTo>
                <a:lnTo>
                  <a:pt x="0" y="7209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932445" y="1971557"/>
            <a:ext cx="7680621" cy="7286743"/>
          </a:xfrm>
          <a:custGeom>
            <a:avLst/>
            <a:gdLst/>
            <a:ahLst/>
            <a:cxnLst/>
            <a:rect l="l" t="t" r="r" b="b"/>
            <a:pathLst>
              <a:path w="7680621" h="7286743">
                <a:moveTo>
                  <a:pt x="0" y="0"/>
                </a:moveTo>
                <a:lnTo>
                  <a:pt x="7680621" y="0"/>
                </a:lnTo>
                <a:lnTo>
                  <a:pt x="7680621" y="7286743"/>
                </a:lnTo>
                <a:lnTo>
                  <a:pt x="0" y="72867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31995" y="405012"/>
            <a:ext cx="6378405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Line Plot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551</Words>
  <Application>Microsoft Office PowerPoint</Application>
  <PresentationFormat>Custom</PresentationFormat>
  <Paragraphs>71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4" baseType="lpstr">
      <vt:lpstr>Open Sauce</vt:lpstr>
      <vt:lpstr>DM Sans Bold</vt:lpstr>
      <vt:lpstr>Oswald Bold</vt:lpstr>
      <vt:lpstr>Arial</vt:lpstr>
      <vt:lpstr>Canva Sans</vt:lpstr>
      <vt:lpstr>Aptos</vt:lpstr>
      <vt:lpstr>Open Sans Bold</vt:lpstr>
      <vt:lpstr>Calibri</vt:lpstr>
      <vt:lpstr>Canva Sans Bold Italics</vt:lpstr>
      <vt:lpstr>Canva Sans Bold</vt:lpstr>
      <vt:lpstr>Oswald Bold Italics</vt:lpstr>
      <vt:lpstr>Open Sans</vt:lpstr>
      <vt:lpstr>Montserrat Classic Bold</vt:lpstr>
      <vt:lpstr>Open Sans Semi-Bold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Katoch, Akanksha</cp:lastModifiedBy>
  <cp:revision>5</cp:revision>
  <dcterms:created xsi:type="dcterms:W3CDTF">2006-08-16T00:00:00Z</dcterms:created>
  <dcterms:modified xsi:type="dcterms:W3CDTF">2024-04-30T16:35:05Z</dcterms:modified>
  <dc:identifier>DAGDqLBO1nU</dc:identifier>
</cp:coreProperties>
</file>